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37" r:id="rId2"/>
    <p:sldId id="384" r:id="rId3"/>
    <p:sldId id="385" r:id="rId4"/>
    <p:sldId id="392" r:id="rId5"/>
    <p:sldId id="386" r:id="rId6"/>
    <p:sldId id="387" r:id="rId7"/>
    <p:sldId id="388" r:id="rId8"/>
    <p:sldId id="389" r:id="rId9"/>
    <p:sldId id="390" r:id="rId10"/>
    <p:sldId id="391" r:id="rId11"/>
    <p:sldId id="393" r:id="rId12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385D8A"/>
    <a:srgbClr val="3AA5F6"/>
    <a:srgbClr val="C00000"/>
    <a:srgbClr val="FF6D37"/>
    <a:srgbClr val="E56709"/>
    <a:srgbClr val="EBECE7"/>
    <a:srgbClr val="DE7A87"/>
    <a:srgbClr val="F8D41E"/>
    <a:srgbClr val="E62E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04" autoAdjust="0"/>
    <p:restoredTop sz="88180" autoAdjust="0"/>
  </p:normalViewPr>
  <p:slideViewPr>
    <p:cSldViewPr>
      <p:cViewPr>
        <p:scale>
          <a:sx n="106" d="100"/>
          <a:sy n="106" d="100"/>
        </p:scale>
        <p:origin x="1560" y="3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4" d="100"/>
          <a:sy n="64" d="100"/>
        </p:scale>
        <p:origin x="-334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79E5A-5764-4AAB-A962-3E8F18291B4D}" type="datetimeFigureOut">
              <a:rPr lang="zh-CN" altLang="en-US" smtClean="0"/>
              <a:pPr/>
              <a:t>17/9/6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8D0284-669D-4BD2-A5B5-94DD4AE791E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1023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776D96-E550-42A4-AAC9-143101C0E129}" type="datetimeFigureOut">
              <a:rPr lang="zh-CN" altLang="en-US" smtClean="0"/>
              <a:pPr/>
              <a:t>17/9/6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7D9F3-22A8-4B09-B716-F97D62E56AD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160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7D9F3-22A8-4B09-B716-F97D62E56ADC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6266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7D9F3-22A8-4B09-B716-F97D62E56ADC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021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203598"/>
            <a:ext cx="7772400" cy="1102519"/>
          </a:xfrm>
        </p:spPr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520429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2832795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1707654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115616" y="215982"/>
            <a:ext cx="6624736" cy="504056"/>
          </a:xfrm>
          <a:ln>
            <a:noFill/>
          </a:ln>
        </p:spPr>
        <p:txBody>
          <a:bodyPr>
            <a:normAutofit/>
          </a:bodyPr>
          <a:lstStyle>
            <a:lvl1pPr algn="l">
              <a:defRPr lang="zh-CN" altLang="en-US" sz="2600" b="0" kern="1200" noProof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请输入标题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200720" y="1275606"/>
            <a:ext cx="3024336" cy="3312368"/>
          </a:xfrm>
        </p:spPr>
        <p:txBody>
          <a:bodyPr>
            <a:normAutofit/>
          </a:bodyPr>
          <a:lstStyle>
            <a:lvl1pPr marL="0" indent="0" algn="l">
              <a:lnSpc>
                <a:spcPct val="200000"/>
              </a:lnSpc>
              <a:buFont typeface="Arial" pitchFamily="34" charset="0"/>
              <a:buChar char="•"/>
              <a:defRPr sz="1600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342900" indent="-342900"/>
            <a:r>
              <a:rPr lang="zh-CN" altLang="en-US" dirty="0" smtClean="0">
                <a:latin typeface="+mj-ea"/>
              </a:rPr>
              <a:t>一键产品发布；</a:t>
            </a:r>
            <a:endParaRPr lang="en-US" altLang="zh-CN" dirty="0" smtClean="0">
              <a:latin typeface="+mj-ea"/>
            </a:endParaRPr>
          </a:p>
          <a:p>
            <a:pPr marL="342900" indent="-342900"/>
            <a:r>
              <a:rPr lang="zh-CN" altLang="en-US" dirty="0" smtClean="0">
                <a:latin typeface="+mj-ea"/>
              </a:rPr>
              <a:t>降低理财门栏，增大产品受众面；</a:t>
            </a:r>
            <a:endParaRPr lang="en-US" altLang="zh-CN" dirty="0" smtClean="0">
              <a:latin typeface="+mj-ea"/>
            </a:endParaRPr>
          </a:p>
          <a:p>
            <a:pPr marL="342900" indent="-342900"/>
            <a:r>
              <a:rPr lang="zh-CN" altLang="en-US" dirty="0" smtClean="0">
                <a:latin typeface="+mj-ea"/>
              </a:rPr>
              <a:t>增大产品受众面</a:t>
            </a:r>
            <a:endParaRPr lang="en-US" altLang="zh-CN" dirty="0" smtClean="0">
              <a:latin typeface="+mj-ea"/>
            </a:endParaRPr>
          </a:p>
          <a:p>
            <a:pPr marL="342900" indent="-342900"/>
            <a:r>
              <a:rPr lang="zh-CN" altLang="en-US" dirty="0" smtClean="0">
                <a:latin typeface="+mj-ea"/>
              </a:rPr>
              <a:t>激活线上产品销售热点</a:t>
            </a:r>
            <a:endParaRPr lang="en-US" altLang="zh-CN" dirty="0" smtClean="0">
              <a:latin typeface="+mj-ea"/>
            </a:endParaRPr>
          </a:p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884368" y="215982"/>
            <a:ext cx="1259632" cy="273844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-66675" y="200819"/>
            <a:ext cx="1259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1" dirty="0" smtClean="0">
                <a:solidFill>
                  <a:srgbClr val="3AA5F6"/>
                </a:solidFill>
              </a:rPr>
              <a:t>BRONS</a:t>
            </a:r>
            <a:endParaRPr lang="zh-CN" altLang="en-US" sz="2800" b="1" i="1" dirty="0">
              <a:solidFill>
                <a:srgbClr val="3AA5F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 userDrawn="1"/>
        </p:nvSpPr>
        <p:spPr>
          <a:xfrm>
            <a:off x="0" y="1995686"/>
            <a:ext cx="9144000" cy="16561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algn="l">
              <a:lnSpc>
                <a:spcPct val="150000"/>
              </a:lnSpc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                                不只是柜面，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                                我们的愿景，打造网点业务枢纽平台！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0" dirty="0" smtClean="0">
                <a:latin typeface="微软雅黑" pitchFamily="34" charset="-122"/>
                <a:ea typeface="微软雅黑" pitchFamily="34" charset="-122"/>
              </a:rPr>
              <a:t>                                                                     —— </a:t>
            </a:r>
            <a:r>
              <a:rPr lang="en-US" altLang="zh-CN" sz="2000" b="0" i="1" dirty="0" smtClean="0">
                <a:latin typeface="微软雅黑" pitchFamily="34" charset="-122"/>
                <a:ea typeface="微软雅黑" pitchFamily="34" charset="-122"/>
              </a:rPr>
              <a:t>BRONS</a:t>
            </a:r>
            <a:endParaRPr lang="zh-CN" altLang="en-US" sz="2000" b="0" i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标题 1"/>
          <p:cNvSpPr txBox="1">
            <a:spLocks/>
          </p:cNvSpPr>
          <p:nvPr userDrawn="1"/>
        </p:nvSpPr>
        <p:spPr>
          <a:xfrm>
            <a:off x="0" y="1203598"/>
            <a:ext cx="9144000" cy="79208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/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4000" dirty="0" smtClean="0">
                <a:latin typeface="微软雅黑" pitchFamily="34" charset="-122"/>
                <a:ea typeface="微软雅黑" pitchFamily="34" charset="-122"/>
              </a:rPr>
              <a:t>Q &amp; A</a:t>
            </a:r>
            <a:endParaRPr lang="zh-CN" altLang="en-US" sz="40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17/9/6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5" r:id="rId5"/>
    <p:sldLayoutId id="2147483661" r:id="rId6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2844995"/>
            <a:ext cx="7772400" cy="1021556"/>
          </a:xfrm>
        </p:spPr>
        <p:txBody>
          <a:bodyPr/>
          <a:lstStyle/>
          <a:p>
            <a:r>
              <a:rPr kumimoji="1" lang="zh-CN" altLang="en-US" dirty="0" smtClean="0"/>
              <a:t>标准数据 </a:t>
            </a:r>
            <a:r>
              <a:rPr kumimoji="1" lang="en-US" altLang="zh-CN" dirty="0" smtClean="0"/>
              <a:t>SD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339502"/>
            <a:ext cx="7772400" cy="2517621"/>
          </a:xfrm>
        </p:spPr>
        <p:txBody>
          <a:bodyPr>
            <a:normAutofit/>
          </a:bodyPr>
          <a:lstStyle/>
          <a:p>
            <a:r>
              <a:rPr kumimoji="1" lang="en-US" altLang="zh-CN" dirty="0" err="1" smtClean="0"/>
              <a:t>Strandand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：企业内对数据值的标准规范</a:t>
            </a:r>
            <a:endParaRPr kumimoji="1" lang="en-US" altLang="zh-CN" dirty="0" smtClean="0"/>
          </a:p>
          <a:p>
            <a:r>
              <a:rPr kumimoji="1" lang="zh-CN" altLang="en-US" sz="1400" dirty="0" smtClean="0"/>
              <a:t>定义：业务系统中通用的基础数据内容，一般用在界面输入时，下拉选择，</a:t>
            </a:r>
            <a:r>
              <a:rPr kumimoji="1" lang="en-US" altLang="zh-CN" sz="1400" dirty="0" err="1" smtClean="0"/>
              <a:t>redio</a:t>
            </a:r>
            <a:r>
              <a:rPr kumimoji="1" lang="zh-CN" altLang="en-US" sz="1400" dirty="0" smtClean="0"/>
              <a:t>选择等。</a:t>
            </a:r>
            <a:endParaRPr kumimoji="1" lang="en-US" altLang="zh-CN" sz="1400" dirty="0" smtClean="0"/>
          </a:p>
          <a:p>
            <a:r>
              <a:rPr kumimoji="1" lang="zh-CN" altLang="en-US" sz="1400" dirty="0" smtClean="0"/>
              <a:t>要求按照选择内容传输标准数值，如：</a:t>
            </a:r>
            <a:r>
              <a:rPr kumimoji="1" lang="en-US" altLang="zh-CN" sz="1400" dirty="0" smtClean="0"/>
              <a:t>0-</a:t>
            </a:r>
            <a:r>
              <a:rPr kumimoji="1" lang="zh-CN" altLang="en-US" sz="1400" dirty="0" smtClean="0"/>
              <a:t>男、</a:t>
            </a:r>
            <a:r>
              <a:rPr kumimoji="1" lang="en-US" altLang="zh-CN" sz="1400" dirty="0" smtClean="0"/>
              <a:t>1-</a:t>
            </a:r>
            <a:r>
              <a:rPr kumimoji="1" lang="zh-CN" altLang="en-US" sz="1400" dirty="0" smtClean="0"/>
              <a:t>女；</a:t>
            </a:r>
            <a:endParaRPr kumimoji="1" lang="en-US" altLang="zh-CN" sz="1400" dirty="0" smtClean="0"/>
          </a:p>
          <a:p>
            <a:r>
              <a:rPr kumimoji="1" lang="zh-CN" altLang="en-US" sz="1400" dirty="0" smtClean="0"/>
              <a:t>数据来源：业务字典定义；外系统提供，我方主动同步更新；</a:t>
            </a:r>
            <a:endParaRPr kumimoji="1" lang="en-US" altLang="zh-CN" sz="1400" dirty="0"/>
          </a:p>
          <a:p>
            <a:r>
              <a:rPr kumimoji="1" lang="zh-CN" altLang="en-US" sz="1400" dirty="0" smtClean="0"/>
              <a:t>我方功能：业务字典维护、标准参数同步、标准参数查询、标准参数转译</a:t>
            </a:r>
            <a:r>
              <a:rPr kumimoji="1" lang="is-IS" altLang="zh-CN" sz="1400" dirty="0" smtClean="0"/>
              <a:t>…</a:t>
            </a:r>
            <a:endParaRPr kumimoji="1" lang="en-US" altLang="zh-CN" sz="1400" dirty="0" smtClean="0"/>
          </a:p>
        </p:txBody>
      </p:sp>
      <p:sp>
        <p:nvSpPr>
          <p:cNvPr id="17" name="文本占位符 2"/>
          <p:cNvSpPr txBox="1">
            <a:spLocks/>
          </p:cNvSpPr>
          <p:nvPr/>
        </p:nvSpPr>
        <p:spPr>
          <a:xfrm>
            <a:off x="719772" y="3579863"/>
            <a:ext cx="7772400" cy="4320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/>
              <a:t>ABF</a:t>
            </a:r>
            <a:r>
              <a:rPr kumimoji="1" lang="zh-CN" altLang="en-US" dirty="0" smtClean="0"/>
              <a:t> 之标准数据模块</a:t>
            </a:r>
            <a:endParaRPr kumimoji="1" lang="en-US" altLang="zh-CN" sz="1400" dirty="0" smtClean="0"/>
          </a:p>
        </p:txBody>
      </p:sp>
    </p:spTree>
    <p:extLst>
      <p:ext uri="{BB962C8B-B14F-4D97-AF65-F5344CB8AC3E}">
        <p14:creationId xmlns:p14="http://schemas.microsoft.com/office/powerpoint/2010/main" val="40644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0" y="0"/>
            <a:ext cx="9144000" cy="50405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kumimoji="1" lang="en-US" altLang="zh-CN" sz="3000" dirty="0" smtClean="0"/>
              <a:t>Consumer</a:t>
            </a:r>
            <a:r>
              <a:rPr kumimoji="1" lang="zh-CN" altLang="en-US" sz="3000" dirty="0" smtClean="0"/>
              <a:t>定义</a:t>
            </a:r>
            <a:endParaRPr kumimoji="1" lang="zh-CN" altLang="en-US" sz="3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627534"/>
            <a:ext cx="6727863" cy="441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3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0" y="0"/>
            <a:ext cx="9144000" cy="50405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kumimoji="1" lang="zh-CN" altLang="en-US" sz="3000" dirty="0" smtClean="0"/>
              <a:t>定时触发标准数据同步（入口）</a:t>
            </a:r>
            <a:endParaRPr kumimoji="1" lang="zh-CN" altLang="en-US" sz="3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352" y="573528"/>
            <a:ext cx="6093296" cy="456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56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0" y="0"/>
            <a:ext cx="9144000" cy="50405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kumimoji="1" lang="zh-CN" altLang="en-US" sz="3000" dirty="0" smtClean="0"/>
              <a:t>应用架构</a:t>
            </a:r>
            <a:endParaRPr kumimoji="1" lang="zh-CN" altLang="en-US" sz="3000" dirty="0"/>
          </a:p>
        </p:txBody>
      </p:sp>
      <p:sp>
        <p:nvSpPr>
          <p:cNvPr id="9" name="矩形 8"/>
          <p:cNvSpPr/>
          <p:nvPr/>
        </p:nvSpPr>
        <p:spPr>
          <a:xfrm>
            <a:off x="3580534" y="1091490"/>
            <a:ext cx="2647650" cy="3672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mtClean="0"/>
              <a:t>标准数据服务</a:t>
            </a:r>
            <a:endParaRPr kumimoji="1" lang="zh-CN" altLang="en-US"/>
          </a:p>
        </p:txBody>
      </p:sp>
      <p:sp>
        <p:nvSpPr>
          <p:cNvPr id="10" name="折角形 9"/>
          <p:cNvSpPr/>
          <p:nvPr/>
        </p:nvSpPr>
        <p:spPr>
          <a:xfrm>
            <a:off x="1908559" y="1487060"/>
            <a:ext cx="1047656" cy="426135"/>
          </a:xfrm>
          <a:prstGeom prst="foldedCorner">
            <a:avLst>
              <a:gd name="adj" fmla="val 303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kumimoji="1" lang="zh-CN" altLang="en-US" sz="1000" dirty="0"/>
          </a:p>
        </p:txBody>
      </p:sp>
      <p:sp>
        <p:nvSpPr>
          <p:cNvPr id="11" name="罐形 10"/>
          <p:cNvSpPr/>
          <p:nvPr/>
        </p:nvSpPr>
        <p:spPr>
          <a:xfrm>
            <a:off x="3668249" y="3967864"/>
            <a:ext cx="864096" cy="72402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smtClean="0"/>
              <a:t>业务</a:t>
            </a:r>
            <a:endParaRPr kumimoji="1" lang="en-US" altLang="zh-CN" sz="1400" dirty="0" smtClean="0"/>
          </a:p>
          <a:p>
            <a:pPr algn="ctr"/>
            <a:r>
              <a:rPr kumimoji="1" lang="zh-CN" altLang="en-US" sz="1400" dirty="0" smtClean="0"/>
              <a:t>字典</a:t>
            </a:r>
            <a:endParaRPr kumimoji="1" lang="zh-CN" altLang="en-US" sz="1400" dirty="0"/>
          </a:p>
        </p:txBody>
      </p:sp>
      <p:sp>
        <p:nvSpPr>
          <p:cNvPr id="16" name="圆角矩形 15"/>
          <p:cNvSpPr/>
          <p:nvPr/>
        </p:nvSpPr>
        <p:spPr>
          <a:xfrm>
            <a:off x="244744" y="2882689"/>
            <a:ext cx="1656184" cy="720080"/>
          </a:xfrm>
          <a:prstGeom prst="roundRect">
            <a:avLst/>
          </a:prstGeom>
          <a:solidFill>
            <a:srgbClr val="00B050">
              <a:alpha val="5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Governor</a:t>
            </a:r>
          </a:p>
          <a:p>
            <a:pPr algn="ctr"/>
            <a:r>
              <a:rPr kumimoji="1" lang="zh-CN" altLang="en-US" sz="1000" dirty="0" smtClean="0"/>
              <a:t>业务字典维护</a:t>
            </a:r>
            <a:endParaRPr kumimoji="1" lang="zh-CN" altLang="en-US" sz="1000" dirty="0"/>
          </a:p>
        </p:txBody>
      </p:sp>
      <p:sp>
        <p:nvSpPr>
          <p:cNvPr id="49" name="右箭头 48"/>
          <p:cNvSpPr/>
          <p:nvPr/>
        </p:nvSpPr>
        <p:spPr>
          <a:xfrm>
            <a:off x="1458875" y="1460941"/>
            <a:ext cx="393603" cy="504056"/>
          </a:xfrm>
          <a:prstGeom prst="rightArrow">
            <a:avLst/>
          </a:prstGeom>
          <a:solidFill>
            <a:srgbClr val="00B050">
              <a:alpha val="5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smtClean="0"/>
              <a:t>生成</a:t>
            </a:r>
            <a:endParaRPr kumimoji="1" lang="zh-CN" altLang="en-US" sz="1000" dirty="0"/>
          </a:p>
        </p:txBody>
      </p:sp>
      <p:sp>
        <p:nvSpPr>
          <p:cNvPr id="48" name="云形 47"/>
          <p:cNvSpPr/>
          <p:nvPr/>
        </p:nvSpPr>
        <p:spPr>
          <a:xfrm>
            <a:off x="234021" y="1388707"/>
            <a:ext cx="1274602" cy="547793"/>
          </a:xfrm>
          <a:prstGeom prst="cloud">
            <a:avLst/>
          </a:prstGeom>
          <a:solidFill>
            <a:srgbClr val="00B050">
              <a:alpha val="5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/>
              <a:t>数据提供者</a:t>
            </a:r>
            <a:endParaRPr kumimoji="1" lang="zh-CN" altLang="en-US" sz="1600" dirty="0"/>
          </a:p>
        </p:txBody>
      </p:sp>
      <p:sp>
        <p:nvSpPr>
          <p:cNvPr id="17" name="云形 16"/>
          <p:cNvSpPr/>
          <p:nvPr/>
        </p:nvSpPr>
        <p:spPr>
          <a:xfrm>
            <a:off x="239536" y="2134673"/>
            <a:ext cx="1334863" cy="547793"/>
          </a:xfrm>
          <a:prstGeom prst="cloud">
            <a:avLst/>
          </a:prstGeom>
          <a:solidFill>
            <a:srgbClr val="00B050">
              <a:alpha val="5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/>
              <a:t>数据提供者</a:t>
            </a:r>
            <a:endParaRPr kumimoji="1" lang="zh-CN" altLang="en-US" sz="1600" dirty="0"/>
          </a:p>
        </p:txBody>
      </p:sp>
      <p:sp>
        <p:nvSpPr>
          <p:cNvPr id="26" name="矩形 25"/>
          <p:cNvSpPr/>
          <p:nvPr/>
        </p:nvSpPr>
        <p:spPr>
          <a:xfrm>
            <a:off x="1763688" y="1451530"/>
            <a:ext cx="12563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1200" dirty="0">
                <a:solidFill>
                  <a:schemeClr val="bg1"/>
                </a:solidFill>
              </a:rPr>
              <a:t>数据文件</a:t>
            </a:r>
            <a:endParaRPr kumimoji="1" lang="en-US" altLang="zh-CN" sz="12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zh-CN" sz="1200" dirty="0">
                <a:solidFill>
                  <a:schemeClr val="bg1"/>
                </a:solidFill>
              </a:rPr>
              <a:t>Xml</a:t>
            </a:r>
            <a:r>
              <a:rPr kumimoji="1" lang="zh-CN" altLang="en-US" sz="1200" dirty="0">
                <a:solidFill>
                  <a:schemeClr val="bg1"/>
                </a:solidFill>
              </a:rPr>
              <a:t>、</a:t>
            </a:r>
            <a:r>
              <a:rPr kumimoji="1" lang="en-US" altLang="zh-CN" sz="1200" dirty="0">
                <a:solidFill>
                  <a:schemeClr val="bg1"/>
                </a:solidFill>
              </a:rPr>
              <a:t>text</a:t>
            </a:r>
            <a:endParaRPr kumimoji="1"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50" name="右箭头 49"/>
          <p:cNvSpPr/>
          <p:nvPr/>
        </p:nvSpPr>
        <p:spPr>
          <a:xfrm>
            <a:off x="2084503" y="3006009"/>
            <a:ext cx="1368253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管理维护</a:t>
            </a:r>
            <a:endParaRPr kumimoji="1" lang="zh-CN" altLang="en-US" sz="1200" dirty="0"/>
          </a:p>
        </p:txBody>
      </p:sp>
      <p:sp>
        <p:nvSpPr>
          <p:cNvPr id="51" name="右箭头 50"/>
          <p:cNvSpPr/>
          <p:nvPr/>
        </p:nvSpPr>
        <p:spPr>
          <a:xfrm>
            <a:off x="3059155" y="1451530"/>
            <a:ext cx="393603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 smtClean="0"/>
              <a:t>获取</a:t>
            </a:r>
            <a:endParaRPr kumimoji="1" lang="zh-CN" altLang="en-US" sz="1000" dirty="0"/>
          </a:p>
        </p:txBody>
      </p:sp>
      <p:sp>
        <p:nvSpPr>
          <p:cNvPr id="27" name="矩形 26"/>
          <p:cNvSpPr/>
          <p:nvPr/>
        </p:nvSpPr>
        <p:spPr>
          <a:xfrm>
            <a:off x="3697465" y="3135386"/>
            <a:ext cx="1135272" cy="40181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业务字典维护</a:t>
            </a:r>
            <a:endParaRPr kumimoji="1" lang="zh-CN" altLang="en-US" sz="1200" dirty="0"/>
          </a:p>
        </p:txBody>
      </p:sp>
      <p:sp>
        <p:nvSpPr>
          <p:cNvPr id="52" name="矩形 51"/>
          <p:cNvSpPr/>
          <p:nvPr/>
        </p:nvSpPr>
        <p:spPr>
          <a:xfrm>
            <a:off x="3710911" y="1443330"/>
            <a:ext cx="542459" cy="554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文件下载</a:t>
            </a:r>
            <a:endParaRPr kumimoji="1" lang="zh-CN" altLang="en-US" sz="1200" dirty="0"/>
          </a:p>
        </p:txBody>
      </p:sp>
      <p:sp>
        <p:nvSpPr>
          <p:cNvPr id="55" name="矩形 54"/>
          <p:cNvSpPr/>
          <p:nvPr/>
        </p:nvSpPr>
        <p:spPr>
          <a:xfrm>
            <a:off x="5018982" y="3127240"/>
            <a:ext cx="1098646" cy="40181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标准数据</a:t>
            </a:r>
            <a:r>
              <a:rPr kumimoji="1" lang="zh-CN" altLang="en-US" sz="1200" dirty="0"/>
              <a:t>查询</a:t>
            </a:r>
          </a:p>
        </p:txBody>
      </p:sp>
      <p:cxnSp>
        <p:nvCxnSpPr>
          <p:cNvPr id="30" name="肘形连接符 29"/>
          <p:cNvCxnSpPr>
            <a:stCxn id="27" idx="2"/>
            <a:endCxn id="11" idx="1"/>
          </p:cNvCxnSpPr>
          <p:nvPr/>
        </p:nvCxnSpPr>
        <p:spPr>
          <a:xfrm rot="5400000">
            <a:off x="3967366" y="3670129"/>
            <a:ext cx="430666" cy="164804"/>
          </a:xfrm>
          <a:prstGeom prst="bentConnector3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肘形连接符 33"/>
          <p:cNvCxnSpPr>
            <a:stCxn id="84" idx="2"/>
            <a:endCxn id="11" idx="4"/>
          </p:cNvCxnSpPr>
          <p:nvPr/>
        </p:nvCxnSpPr>
        <p:spPr>
          <a:xfrm rot="10800000">
            <a:off x="4532346" y="4329878"/>
            <a:ext cx="426867" cy="1592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六边形 57"/>
          <p:cNvSpPr/>
          <p:nvPr/>
        </p:nvSpPr>
        <p:spPr>
          <a:xfrm>
            <a:off x="7386600" y="1550045"/>
            <a:ext cx="1584176" cy="711589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chemeClr val="bg1">
                    <a:lumMod val="50000"/>
                  </a:schemeClr>
                </a:solidFill>
              </a:rPr>
              <a:t>Governor</a:t>
            </a:r>
          </a:p>
          <a:p>
            <a:pPr algn="ctr"/>
            <a:r>
              <a:rPr kumimoji="1" lang="zh-CN" altLang="en-US" sz="1400" dirty="0" smtClean="0">
                <a:solidFill>
                  <a:schemeClr val="bg1">
                    <a:lumMod val="50000"/>
                  </a:schemeClr>
                </a:solidFill>
              </a:rPr>
              <a:t>界面</a:t>
            </a:r>
            <a:endParaRPr kumimoji="1"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9" name="六边形 58"/>
          <p:cNvSpPr/>
          <p:nvPr/>
        </p:nvSpPr>
        <p:spPr>
          <a:xfrm>
            <a:off x="7390745" y="2424939"/>
            <a:ext cx="1584176" cy="711589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chemeClr val="bg1">
                    <a:lumMod val="50000"/>
                  </a:schemeClr>
                </a:solidFill>
              </a:rPr>
              <a:t>TWS</a:t>
            </a:r>
          </a:p>
          <a:p>
            <a:pPr algn="ctr"/>
            <a:r>
              <a:rPr kumimoji="1" lang="zh-CN" altLang="en-US" sz="1400" dirty="0" smtClean="0">
                <a:solidFill>
                  <a:schemeClr val="bg1">
                    <a:lumMod val="50000"/>
                  </a:schemeClr>
                </a:solidFill>
              </a:rPr>
              <a:t>界面</a:t>
            </a:r>
            <a:endParaRPr kumimoji="1"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六边形 59"/>
          <p:cNvSpPr/>
          <p:nvPr/>
        </p:nvSpPr>
        <p:spPr>
          <a:xfrm>
            <a:off x="7386600" y="3346735"/>
            <a:ext cx="1584176" cy="711589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chemeClr val="bg1">
                    <a:lumMod val="50000"/>
                  </a:schemeClr>
                </a:solidFill>
              </a:rPr>
              <a:t>PAD</a:t>
            </a:r>
          </a:p>
          <a:p>
            <a:pPr algn="ctr"/>
            <a:r>
              <a:rPr kumimoji="1" lang="zh-CN" altLang="en-US" sz="1400" dirty="0" smtClean="0">
                <a:solidFill>
                  <a:schemeClr val="bg1">
                    <a:lumMod val="50000"/>
                  </a:schemeClr>
                </a:solidFill>
              </a:rPr>
              <a:t>界面</a:t>
            </a:r>
            <a:endParaRPr kumimoji="1"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1" name="六边形 60"/>
          <p:cNvSpPr/>
          <p:nvPr/>
        </p:nvSpPr>
        <p:spPr>
          <a:xfrm>
            <a:off x="7386600" y="4277348"/>
            <a:ext cx="1584176" cy="711589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is-IS" altLang="zh-CN" sz="1400" dirty="0" smtClean="0">
                <a:solidFill>
                  <a:schemeClr val="bg1">
                    <a:lumMod val="50000"/>
                  </a:schemeClr>
                </a:solidFill>
              </a:rPr>
              <a:t>…</a:t>
            </a:r>
            <a:r>
              <a:rPr kumimoji="1" lang="zh-CN" altLang="en-US" sz="1400" dirty="0" smtClean="0">
                <a:solidFill>
                  <a:schemeClr val="bg1">
                    <a:lumMod val="50000"/>
                  </a:schemeClr>
                </a:solidFill>
              </a:rPr>
              <a:t>更多渠道</a:t>
            </a:r>
            <a:endParaRPr kumimoji="1" lang="en-US" altLang="zh-CN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zh-CN" altLang="en-US" sz="1400" dirty="0" smtClean="0">
                <a:solidFill>
                  <a:schemeClr val="bg1">
                    <a:lumMod val="50000"/>
                  </a:schemeClr>
                </a:solidFill>
              </a:rPr>
              <a:t>界面</a:t>
            </a:r>
            <a:endParaRPr kumimoji="1"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3" name="肘形连接符 62"/>
          <p:cNvCxnSpPr>
            <a:stCxn id="55" idx="3"/>
            <a:endCxn id="58" idx="3"/>
          </p:cNvCxnSpPr>
          <p:nvPr/>
        </p:nvCxnSpPr>
        <p:spPr>
          <a:xfrm flipV="1">
            <a:off x="6117628" y="1905840"/>
            <a:ext cx="1268972" cy="1422306"/>
          </a:xfrm>
          <a:prstGeom prst="bentConnector3">
            <a:avLst>
              <a:gd name="adj1" fmla="val 72975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肘形连接符 63"/>
          <p:cNvCxnSpPr>
            <a:stCxn id="55" idx="3"/>
            <a:endCxn id="59" idx="3"/>
          </p:cNvCxnSpPr>
          <p:nvPr/>
        </p:nvCxnSpPr>
        <p:spPr>
          <a:xfrm flipV="1">
            <a:off x="6117628" y="2780734"/>
            <a:ext cx="1273117" cy="547412"/>
          </a:xfrm>
          <a:prstGeom prst="bentConnector3">
            <a:avLst>
              <a:gd name="adj1" fmla="val 729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肘形连接符 66"/>
          <p:cNvCxnSpPr>
            <a:stCxn id="55" idx="3"/>
            <a:endCxn id="60" idx="3"/>
          </p:cNvCxnSpPr>
          <p:nvPr/>
        </p:nvCxnSpPr>
        <p:spPr>
          <a:xfrm>
            <a:off x="6117628" y="3328146"/>
            <a:ext cx="1268972" cy="374384"/>
          </a:xfrm>
          <a:prstGeom prst="bentConnector3">
            <a:avLst>
              <a:gd name="adj1" fmla="val 72952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肘形连接符 69"/>
          <p:cNvCxnSpPr>
            <a:stCxn id="55" idx="3"/>
            <a:endCxn id="61" idx="3"/>
          </p:cNvCxnSpPr>
          <p:nvPr/>
        </p:nvCxnSpPr>
        <p:spPr>
          <a:xfrm>
            <a:off x="6117628" y="3328146"/>
            <a:ext cx="1268972" cy="1304997"/>
          </a:xfrm>
          <a:prstGeom prst="bentConnector3">
            <a:avLst>
              <a:gd name="adj1" fmla="val 72952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6459585" y="2882689"/>
            <a:ext cx="619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smtClean="0"/>
              <a:t>0</a:t>
            </a:r>
            <a:r>
              <a:rPr kumimoji="1" lang="zh-CN" altLang="en-US" sz="1200" dirty="0" smtClean="0"/>
              <a:t> 男 </a:t>
            </a:r>
            <a:r>
              <a:rPr kumimoji="1" lang="en-US" altLang="zh-CN" sz="1200" dirty="0" smtClean="0"/>
              <a:t>M</a:t>
            </a:r>
          </a:p>
          <a:p>
            <a:r>
              <a:rPr kumimoji="1" lang="en-US" altLang="zh-CN" sz="1200" dirty="0" smtClean="0"/>
              <a:t>1</a:t>
            </a:r>
            <a:r>
              <a:rPr kumimoji="1" lang="zh-CN" altLang="en-US" sz="1200" dirty="0" smtClean="0"/>
              <a:t> 女 </a:t>
            </a:r>
            <a:r>
              <a:rPr kumimoji="1" lang="en-US" altLang="zh-CN" sz="1200" dirty="0" smtClean="0"/>
              <a:t>F</a:t>
            </a:r>
            <a:endParaRPr kumimoji="1" lang="zh-CN" altLang="en-US" sz="1200" dirty="0"/>
          </a:p>
        </p:txBody>
      </p:sp>
      <p:sp>
        <p:nvSpPr>
          <p:cNvPr id="84" name="立方体 83"/>
          <p:cNvSpPr/>
          <p:nvPr/>
        </p:nvSpPr>
        <p:spPr>
          <a:xfrm>
            <a:off x="4959212" y="3893559"/>
            <a:ext cx="1139164" cy="72358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smtClean="0"/>
              <a:t>标准数据</a:t>
            </a:r>
            <a:endParaRPr kumimoji="1" lang="en-US" altLang="zh-CN" sz="1400" dirty="0" smtClean="0"/>
          </a:p>
          <a:p>
            <a:pPr algn="ctr"/>
            <a:r>
              <a:rPr kumimoji="1" lang="zh-CN" altLang="en-US" sz="1400" dirty="0" smtClean="0"/>
              <a:t>缓存</a:t>
            </a:r>
            <a:endParaRPr kumimoji="1" lang="zh-CN" altLang="en-US" sz="1400" dirty="0"/>
          </a:p>
        </p:txBody>
      </p:sp>
      <p:sp>
        <p:nvSpPr>
          <p:cNvPr id="89" name="矩形 88"/>
          <p:cNvSpPr/>
          <p:nvPr/>
        </p:nvSpPr>
        <p:spPr>
          <a:xfrm>
            <a:off x="3707813" y="2087966"/>
            <a:ext cx="2408708" cy="939950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1200" dirty="0" smtClean="0"/>
              <a:t>数据同步</a:t>
            </a:r>
            <a:endParaRPr kumimoji="1" lang="zh-CN" altLang="en-US" sz="1200" dirty="0"/>
          </a:p>
        </p:txBody>
      </p:sp>
      <p:cxnSp>
        <p:nvCxnSpPr>
          <p:cNvPr id="90" name="肘形连接符 89"/>
          <p:cNvCxnSpPr>
            <a:stCxn id="89" idx="2"/>
            <a:endCxn id="11" idx="1"/>
          </p:cNvCxnSpPr>
          <p:nvPr/>
        </p:nvCxnSpPr>
        <p:spPr>
          <a:xfrm rot="5400000">
            <a:off x="4036258" y="3091955"/>
            <a:ext cx="939948" cy="811870"/>
          </a:xfrm>
          <a:prstGeom prst="bentConnector3">
            <a:avLst>
              <a:gd name="adj1" fmla="val 77004"/>
            </a:avLst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/>
          <p:cNvSpPr/>
          <p:nvPr/>
        </p:nvSpPr>
        <p:spPr>
          <a:xfrm>
            <a:off x="3802745" y="2369008"/>
            <a:ext cx="960894" cy="26957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数据提供者</a:t>
            </a:r>
            <a:endParaRPr kumimoji="1" lang="zh-CN" altLang="en-US" sz="1200" dirty="0"/>
          </a:p>
        </p:txBody>
      </p:sp>
      <p:sp>
        <p:nvSpPr>
          <p:cNvPr id="97" name="矩形 96"/>
          <p:cNvSpPr/>
          <p:nvPr/>
        </p:nvSpPr>
        <p:spPr>
          <a:xfrm>
            <a:off x="3802745" y="2687777"/>
            <a:ext cx="960894" cy="268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数据解析器</a:t>
            </a:r>
            <a:endParaRPr kumimoji="1" lang="zh-CN" altLang="en-US" sz="1200" dirty="0"/>
          </a:p>
        </p:txBody>
      </p:sp>
      <p:sp>
        <p:nvSpPr>
          <p:cNvPr id="99" name="文本框 98"/>
          <p:cNvSpPr txBox="1"/>
          <p:nvPr/>
        </p:nvSpPr>
        <p:spPr>
          <a:xfrm>
            <a:off x="1893125" y="1166331"/>
            <a:ext cx="1146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 smtClean="0"/>
              <a:t>格式</a:t>
            </a:r>
            <a:r>
              <a:rPr kumimoji="1" lang="en-US" altLang="zh-CN" sz="1200" dirty="0" smtClean="0"/>
              <a:t>,</a:t>
            </a:r>
            <a:r>
              <a:rPr kumimoji="1" lang="zh-CN" altLang="en-US" sz="1200" dirty="0" smtClean="0"/>
              <a:t>数据内容</a:t>
            </a:r>
            <a:endParaRPr kumimoji="1" lang="zh-CN" altLang="en-US" sz="1200" dirty="0"/>
          </a:p>
        </p:txBody>
      </p:sp>
      <p:sp>
        <p:nvSpPr>
          <p:cNvPr id="100" name="文本框 99"/>
          <p:cNvSpPr txBox="1"/>
          <p:nvPr/>
        </p:nvSpPr>
        <p:spPr>
          <a:xfrm>
            <a:off x="1650929" y="2031365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smtClean="0"/>
              <a:t>请求响应，数据</a:t>
            </a:r>
            <a:r>
              <a:rPr kumimoji="1" lang="zh-CN" altLang="en-US" sz="1200" dirty="0" smtClean="0"/>
              <a:t>内容</a:t>
            </a:r>
            <a:endParaRPr kumimoji="1" lang="zh-CN" altLang="en-US" sz="1200" dirty="0"/>
          </a:p>
        </p:txBody>
      </p:sp>
      <p:sp>
        <p:nvSpPr>
          <p:cNvPr id="101" name="文本框 100"/>
          <p:cNvSpPr txBox="1"/>
          <p:nvPr/>
        </p:nvSpPr>
        <p:spPr>
          <a:xfrm>
            <a:off x="2674428" y="282978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smtClean="0"/>
              <a:t>数值</a:t>
            </a:r>
            <a:endParaRPr kumimoji="1" lang="zh-CN" altLang="en-US" sz="1200" dirty="0"/>
          </a:p>
        </p:txBody>
      </p:sp>
      <p:sp>
        <p:nvSpPr>
          <p:cNvPr id="102" name="右箭头 101"/>
          <p:cNvSpPr/>
          <p:nvPr/>
        </p:nvSpPr>
        <p:spPr>
          <a:xfrm>
            <a:off x="1691425" y="2198577"/>
            <a:ext cx="1703971" cy="5484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查数据</a:t>
            </a:r>
            <a:r>
              <a:rPr kumimoji="1" lang="en-US" altLang="zh-CN" sz="1200" dirty="0"/>
              <a:t>http/</a:t>
            </a:r>
            <a:r>
              <a:rPr kumimoji="1" lang="en-US" altLang="zh-CN" sz="1200" dirty="0" err="1"/>
              <a:t>json</a:t>
            </a:r>
            <a:endParaRPr kumimoji="1" lang="zh-CN" altLang="en-US" sz="1200" dirty="0"/>
          </a:p>
        </p:txBody>
      </p:sp>
      <p:sp>
        <p:nvSpPr>
          <p:cNvPr id="122" name="矩形 121"/>
          <p:cNvSpPr/>
          <p:nvPr/>
        </p:nvSpPr>
        <p:spPr>
          <a:xfrm>
            <a:off x="4912167" y="2369008"/>
            <a:ext cx="1124783" cy="586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/>
              <a:t>转换业务字典</a:t>
            </a:r>
            <a:endParaRPr kumimoji="1" lang="zh-CN" altLang="en-US" sz="1200" dirty="0"/>
          </a:p>
        </p:txBody>
      </p:sp>
      <p:sp>
        <p:nvSpPr>
          <p:cNvPr id="131" name="矩形 130"/>
          <p:cNvSpPr/>
          <p:nvPr/>
        </p:nvSpPr>
        <p:spPr>
          <a:xfrm>
            <a:off x="4311540" y="1443330"/>
            <a:ext cx="542459" cy="554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数据查询请求</a:t>
            </a:r>
            <a:endParaRPr kumimoji="1" lang="zh-CN" altLang="en-US" sz="1200" dirty="0"/>
          </a:p>
        </p:txBody>
      </p:sp>
      <p:sp>
        <p:nvSpPr>
          <p:cNvPr id="148" name="矩形 147"/>
          <p:cNvSpPr/>
          <p:nvPr/>
        </p:nvSpPr>
        <p:spPr>
          <a:xfrm>
            <a:off x="4962686" y="1442831"/>
            <a:ext cx="1153835" cy="554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同步日志</a:t>
            </a:r>
            <a:endParaRPr kumimoji="1" lang="zh-CN" altLang="en-US" sz="1200" dirty="0"/>
          </a:p>
        </p:txBody>
      </p:sp>
      <p:sp>
        <p:nvSpPr>
          <p:cNvPr id="153" name="圆角矩形 152"/>
          <p:cNvSpPr/>
          <p:nvPr/>
        </p:nvSpPr>
        <p:spPr>
          <a:xfrm>
            <a:off x="7173578" y="165225"/>
            <a:ext cx="1663556" cy="9261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dirty="0" smtClean="0"/>
              <a:t>Governor</a:t>
            </a:r>
            <a:endParaRPr kumimoji="1" lang="en-US" altLang="zh-CN" dirty="0"/>
          </a:p>
          <a:p>
            <a:pPr algn="ctr"/>
            <a:r>
              <a:rPr kumimoji="1" lang="zh-CN" altLang="en-US" sz="1200" dirty="0" smtClean="0"/>
              <a:t>标准数据同步管理</a:t>
            </a:r>
            <a:endParaRPr kumimoji="1" lang="en-US" altLang="zh-CN" sz="1200" dirty="0" smtClean="0"/>
          </a:p>
          <a:p>
            <a:pPr algn="ctr"/>
            <a:r>
              <a:rPr kumimoji="1" lang="zh-CN" altLang="en-US" sz="1200" dirty="0" smtClean="0"/>
              <a:t>标准数据同步日志</a:t>
            </a:r>
            <a:endParaRPr kumimoji="1" lang="en-US" altLang="zh-CN" sz="1200" dirty="0" smtClean="0"/>
          </a:p>
          <a:p>
            <a:pPr algn="ctr"/>
            <a:r>
              <a:rPr kumimoji="1" lang="zh-CN" altLang="en-US" sz="1200" dirty="0" smtClean="0"/>
              <a:t>标准数据使用日志</a:t>
            </a:r>
            <a:endParaRPr kumimoji="1" lang="en-US" altLang="zh-CN" sz="1200" dirty="0" smtClean="0"/>
          </a:p>
          <a:p>
            <a:pPr algn="ctr"/>
            <a:endParaRPr kumimoji="1" lang="zh-CN" altLang="en-US" dirty="0"/>
          </a:p>
        </p:txBody>
      </p:sp>
      <p:cxnSp>
        <p:nvCxnSpPr>
          <p:cNvPr id="155" name="肘形连接符 154"/>
          <p:cNvCxnSpPr>
            <a:endCxn id="153" idx="1"/>
          </p:cNvCxnSpPr>
          <p:nvPr/>
        </p:nvCxnSpPr>
        <p:spPr>
          <a:xfrm flipV="1">
            <a:off x="6134489" y="628301"/>
            <a:ext cx="1039089" cy="97553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下箭头 156"/>
          <p:cNvSpPr/>
          <p:nvPr/>
        </p:nvSpPr>
        <p:spPr>
          <a:xfrm flipV="1">
            <a:off x="5267662" y="1931549"/>
            <a:ext cx="504056" cy="145227"/>
          </a:xfrm>
          <a:prstGeom prst="downArrow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7" name="上箭头 186"/>
          <p:cNvSpPr/>
          <p:nvPr/>
        </p:nvSpPr>
        <p:spPr>
          <a:xfrm>
            <a:off x="5212451" y="3702530"/>
            <a:ext cx="684983" cy="1910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/>
          </a:p>
        </p:txBody>
      </p:sp>
      <p:sp>
        <p:nvSpPr>
          <p:cNvPr id="188" name="矩形 187"/>
          <p:cNvSpPr/>
          <p:nvPr/>
        </p:nvSpPr>
        <p:spPr>
          <a:xfrm>
            <a:off x="5233324" y="3505556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000" smtClean="0"/>
              <a:t>缓存优先</a:t>
            </a:r>
            <a:endParaRPr kumimoji="1" lang="zh-CN" altLang="en-US" sz="1000" dirty="0"/>
          </a:p>
        </p:txBody>
      </p:sp>
      <p:sp>
        <p:nvSpPr>
          <p:cNvPr id="194" name="文本框 193"/>
          <p:cNvSpPr txBox="1"/>
          <p:nvPr/>
        </p:nvSpPr>
        <p:spPr>
          <a:xfrm>
            <a:off x="4172110" y="479637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标准数据保存</a:t>
            </a:r>
            <a:endParaRPr kumimoji="1" lang="zh-CN" altLang="en-US" dirty="0"/>
          </a:p>
        </p:txBody>
      </p:sp>
      <p:sp>
        <p:nvSpPr>
          <p:cNvPr id="195" name="文本框 194"/>
          <p:cNvSpPr txBox="1"/>
          <p:nvPr/>
        </p:nvSpPr>
        <p:spPr>
          <a:xfrm>
            <a:off x="7624690" y="495675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使用标准数据</a:t>
            </a:r>
            <a:endParaRPr kumimoji="1" lang="zh-CN" altLang="en-US" dirty="0"/>
          </a:p>
        </p:txBody>
      </p:sp>
      <p:sp>
        <p:nvSpPr>
          <p:cNvPr id="196" name="矩形 195"/>
          <p:cNvSpPr/>
          <p:nvPr/>
        </p:nvSpPr>
        <p:spPr>
          <a:xfrm>
            <a:off x="1072836" y="244192"/>
            <a:ext cx="1966694" cy="436088"/>
          </a:xfrm>
          <a:prstGeom prst="rect">
            <a:avLst/>
          </a:prstGeom>
          <a:solidFill>
            <a:srgbClr val="FFC000">
              <a:alpha val="32000"/>
            </a:srgbClr>
          </a:solidFill>
          <a:ln>
            <a:solidFill>
              <a:srgbClr val="385D8A">
                <a:alpha val="3803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zh-CN" dirty="0" smtClean="0">
                <a:solidFill>
                  <a:schemeClr val="bg1">
                    <a:lumMod val="50000"/>
                  </a:schemeClr>
                </a:solidFill>
              </a:rPr>
              <a:t>Timer</a:t>
            </a:r>
            <a:r>
              <a:rPr kumimoji="1" lang="zh-CN" altLang="en-US" dirty="0" smtClean="0">
                <a:solidFill>
                  <a:schemeClr val="bg1">
                    <a:lumMod val="50000"/>
                  </a:schemeClr>
                </a:solidFill>
              </a:rPr>
              <a:t>定时服务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98" name="曲线连接符 197"/>
          <p:cNvCxnSpPr>
            <a:stCxn id="196" idx="3"/>
            <a:endCxn id="89" idx="0"/>
          </p:cNvCxnSpPr>
          <p:nvPr/>
        </p:nvCxnSpPr>
        <p:spPr>
          <a:xfrm>
            <a:off x="3039530" y="462236"/>
            <a:ext cx="1872637" cy="1625730"/>
          </a:xfrm>
          <a:prstGeom prst="curved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文本框 198"/>
          <p:cNvSpPr txBox="1"/>
          <p:nvPr/>
        </p:nvSpPr>
        <p:spPr>
          <a:xfrm>
            <a:off x="3248055" y="530883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 smtClean="0"/>
              <a:t>到点触发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5980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0" y="0"/>
            <a:ext cx="9144000" cy="50405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kumimoji="1" lang="zh-CN" altLang="en-US" sz="3000" dirty="0" smtClean="0"/>
              <a:t>标准数据更新处理过程</a:t>
            </a:r>
            <a:endParaRPr kumimoji="1" lang="zh-CN" altLang="en-US" sz="3000" dirty="0"/>
          </a:p>
        </p:txBody>
      </p:sp>
      <p:sp>
        <p:nvSpPr>
          <p:cNvPr id="2" name="燕尾形 1"/>
          <p:cNvSpPr/>
          <p:nvPr/>
        </p:nvSpPr>
        <p:spPr>
          <a:xfrm>
            <a:off x="827584" y="1203598"/>
            <a:ext cx="2448272" cy="43204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smtClean="0"/>
              <a:t>标准数据来源</a:t>
            </a:r>
            <a:endParaRPr kumimoji="1" lang="zh-CN" altLang="en-US" sz="1400" dirty="0"/>
          </a:p>
        </p:txBody>
      </p:sp>
      <p:sp>
        <p:nvSpPr>
          <p:cNvPr id="3" name="矩形 2"/>
          <p:cNvSpPr/>
          <p:nvPr/>
        </p:nvSpPr>
        <p:spPr>
          <a:xfrm>
            <a:off x="1187624" y="2036944"/>
            <a:ext cx="151216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/>
              <a:t>数据提供者</a:t>
            </a:r>
            <a:endParaRPr kumimoji="1" lang="zh-CN" altLang="en-US" sz="1400" dirty="0"/>
          </a:p>
        </p:txBody>
      </p:sp>
      <p:sp>
        <p:nvSpPr>
          <p:cNvPr id="8" name="矩形 7"/>
          <p:cNvSpPr/>
          <p:nvPr/>
        </p:nvSpPr>
        <p:spPr>
          <a:xfrm>
            <a:off x="1187624" y="2582110"/>
            <a:ext cx="151216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/>
              <a:t>数据内容形式</a:t>
            </a:r>
            <a:endParaRPr kumimoji="1" lang="zh-CN" altLang="en-US" sz="1400" dirty="0"/>
          </a:p>
        </p:txBody>
      </p:sp>
      <p:sp>
        <p:nvSpPr>
          <p:cNvPr id="9" name="矩形 8"/>
          <p:cNvSpPr/>
          <p:nvPr/>
        </p:nvSpPr>
        <p:spPr>
          <a:xfrm>
            <a:off x="1187624" y="3127276"/>
            <a:ext cx="151216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/>
              <a:t>数据交换方式</a:t>
            </a:r>
            <a:endParaRPr kumimoji="1" lang="zh-CN" altLang="en-US" sz="1400" dirty="0"/>
          </a:p>
        </p:txBody>
      </p:sp>
      <p:sp>
        <p:nvSpPr>
          <p:cNvPr id="10" name="矩形 9"/>
          <p:cNvSpPr/>
          <p:nvPr/>
        </p:nvSpPr>
        <p:spPr>
          <a:xfrm>
            <a:off x="3563888" y="2036944"/>
            <a:ext cx="187220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/>
              <a:t>解析数据内容</a:t>
            </a:r>
            <a:endParaRPr kumimoji="1" lang="zh-CN" altLang="en-US" sz="1400" dirty="0"/>
          </a:p>
        </p:txBody>
      </p:sp>
      <p:sp>
        <p:nvSpPr>
          <p:cNvPr id="11" name="矩形 10"/>
          <p:cNvSpPr/>
          <p:nvPr/>
        </p:nvSpPr>
        <p:spPr>
          <a:xfrm>
            <a:off x="3563888" y="2582110"/>
            <a:ext cx="187220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/>
              <a:t>标准数据业务字典化</a:t>
            </a:r>
            <a:endParaRPr kumimoji="1" lang="zh-CN" altLang="en-US" sz="1400" dirty="0"/>
          </a:p>
        </p:txBody>
      </p:sp>
      <p:sp>
        <p:nvSpPr>
          <p:cNvPr id="12" name="矩形 11"/>
          <p:cNvSpPr/>
          <p:nvPr/>
        </p:nvSpPr>
        <p:spPr>
          <a:xfrm>
            <a:off x="3563888" y="3127276"/>
            <a:ext cx="187220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/>
              <a:t>标准数据同步日志</a:t>
            </a:r>
            <a:endParaRPr kumimoji="1" lang="zh-CN" altLang="en-US" sz="1400" dirty="0"/>
          </a:p>
        </p:txBody>
      </p:sp>
      <p:sp>
        <p:nvSpPr>
          <p:cNvPr id="16" name="燕尾形 15"/>
          <p:cNvSpPr/>
          <p:nvPr/>
        </p:nvSpPr>
        <p:spPr>
          <a:xfrm>
            <a:off x="3275856" y="1203598"/>
            <a:ext cx="2448272" cy="43204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/>
              <a:t>保存“</a:t>
            </a:r>
            <a:r>
              <a:rPr kumimoji="1" lang="zh-CN" altLang="en-US" sz="1400" dirty="0"/>
              <a:t>标准</a:t>
            </a:r>
            <a:r>
              <a:rPr kumimoji="1" lang="zh-CN" altLang="en-US" sz="1400" dirty="0" smtClean="0"/>
              <a:t>数据”</a:t>
            </a:r>
            <a:endParaRPr kumimoji="1" lang="zh-CN" altLang="en-US" sz="1400" dirty="0"/>
          </a:p>
        </p:txBody>
      </p:sp>
      <p:sp>
        <p:nvSpPr>
          <p:cNvPr id="17" name="燕尾形 16"/>
          <p:cNvSpPr/>
          <p:nvPr/>
        </p:nvSpPr>
        <p:spPr>
          <a:xfrm>
            <a:off x="5724128" y="1203598"/>
            <a:ext cx="2448272" cy="43204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/>
              <a:t>使用“</a:t>
            </a:r>
            <a:r>
              <a:rPr kumimoji="1" lang="zh-CN" altLang="en-US" sz="1400" dirty="0"/>
              <a:t>标准数据</a:t>
            </a:r>
            <a:r>
              <a:rPr kumimoji="1" lang="zh-CN" altLang="en-US" sz="1400" dirty="0" smtClean="0"/>
              <a:t>”</a:t>
            </a:r>
            <a:endParaRPr kumimoji="1" lang="zh-CN" altLang="en-US" sz="1400" dirty="0"/>
          </a:p>
        </p:txBody>
      </p:sp>
      <p:sp>
        <p:nvSpPr>
          <p:cNvPr id="18" name="矩形 17"/>
          <p:cNvSpPr/>
          <p:nvPr/>
        </p:nvSpPr>
        <p:spPr>
          <a:xfrm>
            <a:off x="6084168" y="2036944"/>
            <a:ext cx="187220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/>
              <a:t>查询标准数据</a:t>
            </a:r>
            <a:endParaRPr kumimoji="1" lang="zh-CN" altLang="en-US" sz="1400" dirty="0"/>
          </a:p>
        </p:txBody>
      </p:sp>
      <p:sp>
        <p:nvSpPr>
          <p:cNvPr id="21" name="矩形 20"/>
          <p:cNvSpPr/>
          <p:nvPr/>
        </p:nvSpPr>
        <p:spPr>
          <a:xfrm>
            <a:off x="6084168" y="2582110"/>
            <a:ext cx="187220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smtClean="0"/>
              <a:t>标准数据使用日志</a:t>
            </a:r>
            <a:endParaRPr kumimoji="1" lang="zh-CN" altLang="en-US" sz="1400" dirty="0"/>
          </a:p>
        </p:txBody>
      </p:sp>
      <p:sp>
        <p:nvSpPr>
          <p:cNvPr id="22" name="矩形 21"/>
          <p:cNvSpPr/>
          <p:nvPr/>
        </p:nvSpPr>
        <p:spPr>
          <a:xfrm>
            <a:off x="3563888" y="3672442"/>
            <a:ext cx="187220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smtClean="0"/>
              <a:t>业务字典维护</a:t>
            </a:r>
            <a:endParaRPr kumimoji="1" lang="zh-CN" altLang="en-US" sz="1400" dirty="0"/>
          </a:p>
        </p:txBody>
      </p:sp>
      <p:sp>
        <p:nvSpPr>
          <p:cNvPr id="23" name="矩形 22"/>
          <p:cNvSpPr/>
          <p:nvPr/>
        </p:nvSpPr>
        <p:spPr>
          <a:xfrm>
            <a:off x="3563888" y="4217608"/>
            <a:ext cx="187220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/>
              <a:t>标准数据逆向同步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0840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2844995"/>
            <a:ext cx="7772400" cy="1021556"/>
          </a:xfrm>
        </p:spPr>
        <p:txBody>
          <a:bodyPr/>
          <a:lstStyle/>
          <a:p>
            <a:r>
              <a:rPr kumimoji="1" lang="zh-CN" altLang="en-US" dirty="0" smtClean="0"/>
              <a:t>参考（来自</a:t>
            </a:r>
            <a:r>
              <a:rPr kumimoji="1" lang="en-US" altLang="zh-CN" dirty="0" smtClean="0"/>
              <a:t>TIP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TIP</a:t>
            </a:r>
            <a:r>
              <a:rPr kumimoji="1" lang="zh-CN" altLang="en-US" dirty="0" smtClean="0"/>
              <a:t>时代：数据提供者  </a:t>
            </a:r>
            <a:r>
              <a:rPr kumimoji="1" lang="en-US" altLang="zh-CN" dirty="0" smtClean="0"/>
              <a:t>-  </a:t>
            </a:r>
            <a:r>
              <a:rPr kumimoji="1" lang="zh-CN" altLang="en-US" dirty="0" smtClean="0"/>
              <a:t>数据消费者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263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7710"/>
            <a:ext cx="682537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8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0"/>
            <a:ext cx="68728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2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0"/>
            <a:ext cx="687887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38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0"/>
            <a:ext cx="68878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8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555526"/>
            <a:ext cx="6458959" cy="4299942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0" y="0"/>
            <a:ext cx="9144000" cy="50405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kumimoji="1" lang="en-US" altLang="zh-CN" sz="3000" dirty="0" smtClean="0"/>
              <a:t>Provider</a:t>
            </a:r>
            <a:r>
              <a:rPr kumimoji="1" lang="zh-CN" altLang="en-US" sz="3000" dirty="0" smtClean="0"/>
              <a:t>定义</a:t>
            </a:r>
            <a:endParaRPr kumimoji="1" lang="zh-CN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6083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24603</TotalTime>
  <Words>278</Words>
  <Application>Microsoft Macintosh PowerPoint</Application>
  <PresentationFormat>全屏显示(16:9)</PresentationFormat>
  <Paragraphs>75</Paragraphs>
  <Slides>11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Calibri</vt:lpstr>
      <vt:lpstr>宋体</vt:lpstr>
      <vt:lpstr>微软雅黑</vt:lpstr>
      <vt:lpstr>Arial</vt:lpstr>
      <vt:lpstr>Office 主题</vt:lpstr>
      <vt:lpstr>标准数据 SD</vt:lpstr>
      <vt:lpstr>PowerPoint 演示文稿</vt:lpstr>
      <vt:lpstr>PowerPoint 演示文稿</vt:lpstr>
      <vt:lpstr>参考（来自TIP）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fan</dc:creator>
  <cp:lastModifiedBy>史云来</cp:lastModifiedBy>
  <cp:revision>3076</cp:revision>
  <dcterms:created xsi:type="dcterms:W3CDTF">2013-02-21T01:55:05Z</dcterms:created>
  <dcterms:modified xsi:type="dcterms:W3CDTF">2017-09-06T07:39:33Z</dcterms:modified>
</cp:coreProperties>
</file>